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08" r:id="rId9"/>
    <p:sldId id="334" r:id="rId10"/>
    <p:sldId id="325" r:id="rId11"/>
    <p:sldId id="294" r:id="rId12"/>
    <p:sldId id="295" r:id="rId13"/>
    <p:sldId id="327" r:id="rId14"/>
    <p:sldId id="328" r:id="rId15"/>
    <p:sldId id="291" r:id="rId16"/>
    <p:sldId id="332" r:id="rId17"/>
    <p:sldId id="347" r:id="rId18"/>
    <p:sldId id="349" r:id="rId19"/>
    <p:sldId id="333" r:id="rId20"/>
    <p:sldId id="319" r:id="rId21"/>
    <p:sldId id="343" r:id="rId22"/>
    <p:sldId id="329" r:id="rId23"/>
    <p:sldId id="321" r:id="rId24"/>
    <p:sldId id="336" r:id="rId25"/>
    <p:sldId id="337" r:id="rId26"/>
    <p:sldId id="348" r:id="rId27"/>
    <p:sldId id="338" r:id="rId28"/>
    <p:sldId id="339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D0"/>
    <a:srgbClr val="D800CA"/>
    <a:srgbClr val="00D700"/>
    <a:srgbClr val="E1DD00"/>
    <a:srgbClr val="00D9CD"/>
    <a:srgbClr val="E3C2D1"/>
    <a:srgbClr val="DBDBEC"/>
    <a:srgbClr val="F00000"/>
    <a:srgbClr val="D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Objects="1">
      <p:cViewPr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5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6701666717877E-2"/>
          <c:y val="0.20416251997295332"/>
          <c:w val="0.81560677655201452"/>
          <c:h val="0.686908565827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4057090583315855E-2"/>
                  <c:y val="1.77587225757256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229,360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(11,08%)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523980554442018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340,543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(16,46%)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4061014497207E-3"/>
                  <c:y val="-0.2035847797893510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5,400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261831427713709E-2"/>
                  <c:y val="-3.388868545629595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1026,000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(49,58%)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835417814096193E-2"/>
                  <c:y val="-2.114596952684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(1,50%)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638035490146484E-7"/>
                  <c:y val="1.765350749006953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415,000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(20,06%)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977465860767243"/>
                  <c:y val="5.64152730067492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15,500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0,75%)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2972837533418271E-3"/>
                  <c:y val="8.709357844802846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6,500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229.36</c:v>
                </c:pt>
                <c:pt idx="1">
                  <c:v>340.54300000000001</c:v>
                </c:pt>
                <c:pt idx="2">
                  <c:v>5.4</c:v>
                </c:pt>
                <c:pt idx="3">
                  <c:v>1026</c:v>
                </c:pt>
                <c:pt idx="4">
                  <c:v>31</c:v>
                </c:pt>
                <c:pt idx="5">
                  <c:v>415</c:v>
                </c:pt>
                <c:pt idx="6">
                  <c:v>11</c:v>
                </c:pt>
                <c:pt idx="7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3.9026396594231849E-2"/>
                  <c:y val="-0.4216598264290490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3515,744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(61,02%)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056617822605983E-2"/>
                  <c:y val="-9.323074799629378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2069,303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(35,91%)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59972532602772"/>
                  <c:y val="-2.637768595446488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177,060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(3,07%)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75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1465,7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3515.7440000000001</c:v>
                </c:pt>
                <c:pt idx="1">
                  <c:v>2410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5510732504409416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3505,480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(60,19%)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048259413256682E-2"/>
                  <c:y val="-3.470325386137479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2141,864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(36,77%)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9793119913391"/>
                  <c:y val="-2.637730883946252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177,060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(3,04%)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86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3505.48</c:v>
                </c:pt>
                <c:pt idx="1">
                  <c:v>2687.7739999999999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3.0020305072486035E-3"/>
                  <c:y val="-0.5762845196931339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3505,840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(59,42%)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211692790635554E-2"/>
                  <c:y val="-0.1650711559442186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2217,232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(37,58%)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9816757948892"/>
                  <c:y val="-1.200922724987754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177,060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mtClean="0">
                        <a:solidFill>
                          <a:schemeClr val="tx1"/>
                        </a:solidFill>
                      </a:rPr>
                      <a:t>(3,00%)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75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3505.84</c:v>
                </c:pt>
                <c:pt idx="1">
                  <c:v>2717.9229999999998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39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1.8012183043491621E-2"/>
                  <c:y val="-0.1918708335863147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4903,920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(85,11%)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713710296964651E-2"/>
                  <c:y val="-0.2275308282086547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122,644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(2,13%)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541842868522992E-2"/>
                  <c:y val="-6.262522575046819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340,543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(5,91%)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218864570603255"/>
                  <c:y val="-2.593570717170904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385,000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6,68%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5037879951872948"/>
                  <c:y val="2.293274040798563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</a:t>
                    </a:r>
                    <a:r>
                      <a:rPr lang="en-US" b="1" dirty="0" smtClean="0"/>
                      <a:t>0</a:t>
                    </a:r>
                    <a:r>
                      <a:rPr lang="ru-RU" b="1" dirty="0" smtClean="0"/>
                      <a:t>,000</a:t>
                    </a:r>
                  </a:p>
                  <a:p>
                    <a:r>
                      <a:rPr lang="ru-RU" b="1" dirty="0" smtClean="0"/>
                      <a:t>0,17%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4903.92</c:v>
                </c:pt>
                <c:pt idx="1">
                  <c:v>0</c:v>
                </c:pt>
                <c:pt idx="2">
                  <c:v>122.64400000000001</c:v>
                </c:pt>
                <c:pt idx="3">
                  <c:v>340.54300000000001</c:v>
                </c:pt>
                <c:pt idx="4">
                  <c:v>385</c:v>
                </c:pt>
                <c:pt idx="5">
                  <c:v>0</c:v>
                </c:pt>
                <c:pt idx="6">
                  <c:v>0</c:v>
                </c:pt>
                <c:pt idx="7">
                  <c:v>10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53556326462423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4818,601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(82,73%)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4.192205594177479E-3"/>
                  <c:y val="-0.246688270328101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112,000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647329965700113E-3"/>
                  <c:y val="-0.1679911574074248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352,803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(6,06%)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840176150640359E-2"/>
                  <c:y val="-0.121722163538937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(6,61%)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604793320836691"/>
                  <c:y val="-1.9034879743682388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10,000</a:t>
                    </a:r>
                  </a:p>
                  <a:p>
                    <a:r>
                      <a:rPr lang="ru-RU" sz="900" b="1" dirty="0" smtClean="0"/>
                      <a:t>(0,17%)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5.4037021891184665E-2"/>
                  <c:y val="2.873616317916997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="1" dirty="0" smtClean="0"/>
                      <a:t>146,000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="1" dirty="0" smtClean="0"/>
                      <a:t>(2,51%)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4818.6009999999997</c:v>
                </c:pt>
                <c:pt idx="1">
                  <c:v>0</c:v>
                </c:pt>
                <c:pt idx="2">
                  <c:v>112</c:v>
                </c:pt>
                <c:pt idx="3">
                  <c:v>352.803</c:v>
                </c:pt>
                <c:pt idx="4">
                  <c:v>385</c:v>
                </c:pt>
                <c:pt idx="5">
                  <c:v>0</c:v>
                </c:pt>
                <c:pt idx="6">
                  <c:v>0</c:v>
                </c:pt>
                <c:pt idx="7">
                  <c:v>10</c:v>
                </c:pt>
                <c:pt idx="8">
                  <c:v>146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2301857178252079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4730,923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(80,18%)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391419865877788"/>
                  <c:y val="-0.3135409552549278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112,000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(1,89%)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6.003824634142306E-3"/>
                  <c:y val="-0.187148222411869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366,209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(6,21%)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651691183249031E-2"/>
                  <c:y val="-0.1744051293674159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(6,53%)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7.4344221800414501E-2"/>
                  <c:y val="6.793538209857728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022571960089543E-2"/>
                  <c:y val="7.662976847778660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296,000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(5,02%)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4730.9229999999998</c:v>
                </c:pt>
                <c:pt idx="1">
                  <c:v>0</c:v>
                </c:pt>
                <c:pt idx="2">
                  <c:v>112</c:v>
                </c:pt>
                <c:pt idx="3">
                  <c:v>366.209</c:v>
                </c:pt>
                <c:pt idx="4">
                  <c:v>385</c:v>
                </c:pt>
                <c:pt idx="5">
                  <c:v>0</c:v>
                </c:pt>
                <c:pt idx="6">
                  <c:v>0</c:v>
                </c:pt>
                <c:pt idx="7">
                  <c:v>10</c:v>
                </c:pt>
                <c:pt idx="8">
                  <c:v>296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5"/>
      <c:hPercent val="60"/>
      <c:rotY val="14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500507785350667"/>
          <c:w val="0.84262505111725172"/>
          <c:h val="0.70606600794732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4016244057988828E-2"/>
                  <c:y val="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236,241 (11,03%)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050762681215091E-2"/>
                  <c:y val="7.18404079479249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352,803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(16,47%)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77722911735092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5,594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83563292021932"/>
                  <c:y val="-7.699293022505092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1062,936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(49,63%)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22548558434407E-2"/>
                  <c:y val="-0.130540243638918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32,116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(1,50%)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8011379350293E-2"/>
                  <c:y val="-9.7291145226610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429,940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(20,07%)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072819332130939"/>
                  <c:y val="-9.684313260381692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15,500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0,73%)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2356404843906226E-2"/>
                  <c:y val="0.1158297416271982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6,734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236.24100000000001</c:v>
                </c:pt>
                <c:pt idx="1">
                  <c:v>352.803</c:v>
                </c:pt>
                <c:pt idx="2">
                  <c:v>5.5940000000000003</c:v>
                </c:pt>
                <c:pt idx="3">
                  <c:v>1062.9359999999999</c:v>
                </c:pt>
                <c:pt idx="4">
                  <c:v>32.116</c:v>
                </c:pt>
                <c:pt idx="5">
                  <c:v>429.94</c:v>
                </c:pt>
                <c:pt idx="6">
                  <c:v>15.5</c:v>
                </c:pt>
                <c:pt idx="7">
                  <c:v>6.734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5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3022099199379741E-2"/>
                  <c:y val="-3.7711500217570418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239,784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81137084059218"/>
                  <c:y val="8.141912900764826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366,209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(16,52%)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508286536504166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5,807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688436509418576"/>
                  <c:y val="-1.4731243336849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1103,328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(49,76%)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743357121076382E-3"/>
                  <c:y val="-0.2222987346660326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33,336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(1,50%)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95004337579511E-3"/>
                  <c:y val="-7.33443425773019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446,278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(20,13%)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474443737929829"/>
                  <c:y val="-4.89495273052002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15,500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0,70%)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326183615532189E-2"/>
                  <c:y val="0.111040003982334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6,990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0,32%)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239.78399999999999</c:v>
                </c:pt>
                <c:pt idx="1">
                  <c:v>366.209</c:v>
                </c:pt>
                <c:pt idx="2">
                  <c:v>5.8070000000000004</c:v>
                </c:pt>
                <c:pt idx="3">
                  <c:v>1103.328</c:v>
                </c:pt>
                <c:pt idx="4">
                  <c:v>33.335999999999999</c:v>
                </c:pt>
                <c:pt idx="5">
                  <c:v>446.27800000000002</c:v>
                </c:pt>
                <c:pt idx="6">
                  <c:v>15.5</c:v>
                </c:pt>
                <c:pt idx="7">
                  <c:v>6.99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2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6701666717877E-2"/>
          <c:y val="0.20416251997295332"/>
          <c:w val="0.81560677655201452"/>
          <c:h val="0.686908565827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5.4036312750119851E-2"/>
                  <c:y val="-3.35259008240340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177,060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040610144972122E-3"/>
                  <c:y val="0.1366589345520685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365,406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37110303498382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5,940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261831427713709E-2"/>
                  <c:y val="-3.388868545629595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2621,790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835417814096193E-2"/>
                  <c:y val="-2.114596952684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262377466333525E-2"/>
                  <c:y val="5.596839172896292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342,50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977465860767243"/>
                  <c:y val="5.64152730067492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 (0,96%)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1342191293166005E-2"/>
                  <c:y val="6.793613632858180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500507785350667"/>
          <c:w val="0.84262505111725172"/>
          <c:h val="0.70606600794732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0.4863289421742738"/>
                  <c:y val="-3.352590082403399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177,060 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050762681215091E-2"/>
                  <c:y val="7.18404079479249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395,577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(10,64%)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4199262287632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6,166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83563292021932"/>
                  <c:y val="-7.699293022505092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2695,20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22548558434407E-2"/>
                  <c:y val="-0.2318770786107535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8011379350293E-2"/>
                  <c:y val="-9.7291145226610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355,515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072819332130939"/>
                  <c:y val="-9.684313260381692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95"/>
                  <c:y val="0.106251020567475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4,096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0.000</c:formatCode>
                <c:ptCount val="1"/>
                <c:pt idx="0">
                  <c:v>159.62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0.61541625398596378"/>
                  <c:y val="4.7893605298616627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177,060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064976231955312E-2"/>
                  <c:y val="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398,741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(10,46%)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364609491758340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6,394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688436509418576"/>
                  <c:y val="-1.4731243336849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2767,970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(72,63%)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743357121076382E-3"/>
                  <c:y val="-0.2222987346660326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95004337579511E-3"/>
                  <c:y val="-7.33443425773019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368,669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(9,67%)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673225433580665"/>
                  <c:y val="3.73343852327798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326183615532189E-2"/>
                  <c:y val="0.111040003982334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4,137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166.005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24103267669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Lbls>
            <c:dLbl>
              <c:idx val="0"/>
              <c:layout>
                <c:manualLayout>
                  <c:x val="0.18138173772654112"/>
                  <c:y val="-0.1963434175142012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9,250</a:t>
                    </a:r>
                  </a:p>
                  <a:p>
                    <a:r>
                      <a:rPr lang="ru-RU" b="1" dirty="0" smtClean="0"/>
                      <a:t>(0,26%)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020305072486035E-2"/>
                  <c:y val="0.3695157579389307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10,644</a:t>
                    </a:r>
                  </a:p>
                  <a:p>
                    <a:r>
                      <a:rPr lang="ru-RU" b="1" dirty="0" smtClean="0"/>
                      <a:t>(0,30%)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50434112521776542"/>
                  <c:y val="-2.4323917651659626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3495,850</a:t>
                    </a:r>
                  </a:p>
                  <a:p>
                    <a:r>
                      <a:rPr lang="ru-RU" b="1" dirty="0" smtClean="0"/>
                      <a:t>(99,44)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75E-3"/>
                  <c:y val="-4.34675763525925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9.25</c:v>
                </c:pt>
                <c:pt idx="1">
                  <c:v>10.644</c:v>
                </c:pt>
                <c:pt idx="2">
                  <c:v>3495.85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Lbl>
              <c:idx val="0"/>
              <c:layout>
                <c:manualLayout>
                  <c:x val="-5.1034518623226263E-2"/>
                  <c:y val="6.5874448610727188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3495,850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(99,73%)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966164515999403"/>
                  <c:y val="-0.1171779277606043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9,630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(0,27%)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0.16533387543228056"/>
                  <c:y val="3.316236196176736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1613,7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(67,04%)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9.6300000000000008</c:v>
                </c:pt>
                <c:pt idx="1">
                  <c:v>0</c:v>
                </c:pt>
                <c:pt idx="2">
                  <c:v>3495.85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softEdge rad="12700"/>
    </a:effectLst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.56738376586998618"/>
                  <c:y val="-9.5787210597233254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3495,850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(99,72%)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115587629743256"/>
                  <c:y val="-0.38538211743285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9,990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(0,28%)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2.7665771341310675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1613,7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(67,12%)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731E-3"/>
                  <c:y val="-0.1020805745615371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49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652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9.99</c:v>
                </c:pt>
                <c:pt idx="1">
                  <c:v>0</c:v>
                </c:pt>
                <c:pt idx="2">
                  <c:v>3495.85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97354"/>
          <a:ext cx="8280920" cy="97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91" tIns="853948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97354"/>
        <a:ext cx="8280920" cy="971714"/>
      </dsp:txXfrm>
    </dsp:sp>
    <dsp:sp modelId="{F8FFED77-E205-4786-9C92-75818F45B3C3}">
      <dsp:nvSpPr>
        <dsp:cNvPr id="0" name=""/>
        <dsp:cNvSpPr/>
      </dsp:nvSpPr>
      <dsp:spPr>
        <a:xfrm>
          <a:off x="0" y="471054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528976"/>
        <a:ext cx="2173482" cy="1070693"/>
      </dsp:txXfrm>
    </dsp:sp>
    <dsp:sp modelId="{82E27E00-3670-49D0-864C-CE6F328784BA}">
      <dsp:nvSpPr>
        <dsp:cNvPr id="0" name=""/>
        <dsp:cNvSpPr/>
      </dsp:nvSpPr>
      <dsp:spPr>
        <a:xfrm>
          <a:off x="0" y="2313256"/>
          <a:ext cx="8280920" cy="1006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06840"/>
          <a:ext cx="2289326" cy="1186537"/>
        </a:xfrm>
        <a:prstGeom prst="roundRect">
          <a:avLst/>
        </a:prstGeom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2264762"/>
        <a:ext cx="2173482" cy="1070693"/>
      </dsp:txXfrm>
    </dsp:sp>
    <dsp:sp modelId="{68FB6DFD-8703-4046-9703-C2FCDB4EF6BF}">
      <dsp:nvSpPr>
        <dsp:cNvPr id="0" name=""/>
        <dsp:cNvSpPr/>
      </dsp:nvSpPr>
      <dsp:spPr>
        <a:xfrm>
          <a:off x="0" y="3902580"/>
          <a:ext cx="8280920" cy="1065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0" y="3843426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3901348"/>
        <a:ext cx="2173482" cy="107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0.00308</cdr:x>
      <cdr:y>0.23424</cdr:y>
    </cdr:from>
    <cdr:to>
      <cdr:x>0.85618</cdr:x>
      <cdr:y>0.87832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016" y="621142"/>
          <a:ext cx="3609046" cy="170789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0.19775</cdr:y>
    </cdr:from>
    <cdr:to>
      <cdr:x>0.85381</cdr:x>
      <cdr:y>0.93633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24368"/>
          <a:ext cx="3612005" cy="195851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0.23505</cdr:y>
    </cdr:from>
    <cdr:to>
      <cdr:x>0.86327</cdr:x>
      <cdr:y>0.93827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65674"/>
          <a:ext cx="3652037" cy="169238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0.21929</cdr:y>
    </cdr:from>
    <cdr:to>
      <cdr:x>0.85946</cdr:x>
      <cdr:y>0.94007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16000" y="581481"/>
          <a:ext cx="3635920" cy="19113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0.18593</cdr:y>
    </cdr:from>
    <cdr:to>
      <cdr:x>0.87094</cdr:x>
      <cdr:y>0.91621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3024" y="493025"/>
          <a:ext cx="3684498" cy="1936512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0.20019</cdr:y>
    </cdr:from>
    <cdr:to>
      <cdr:x>0.86327</cdr:x>
      <cdr:y>0.94088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0845"/>
          <a:ext cx="3652038" cy="196408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0.21442</cdr:y>
    </cdr:from>
    <cdr:to>
      <cdr:x>0.85946</cdr:x>
      <cdr:y>0.9352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68581"/>
          <a:ext cx="3635920" cy="191128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0.2029</cdr:y>
    </cdr:from>
    <cdr:to>
      <cdr:x>0.85106</cdr:x>
      <cdr:y>0.93911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8031"/>
          <a:ext cx="3600400" cy="1952219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0.00073</cdr:x>
      <cdr:y>0.22544</cdr:y>
    </cdr:from>
    <cdr:to>
      <cdr:x>0.85381</cdr:x>
      <cdr:y>0.89436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87" y="597802"/>
          <a:ext cx="3608917" cy="177377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4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jpeg"/><Relationship Id="rId3" Type="http://schemas.openxmlformats.org/officeDocument/2006/relationships/chart" Target="../charts/chart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8.jpe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chart" Target="../charts/chart3.xml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chart" Target="../charts/chart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hart" Target="../charts/char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chart" Target="../charts/chart5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chart" Target="../charts/chart7.xml"/><Relationship Id="rId7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26.jpeg"/><Relationship Id="rId5" Type="http://schemas.openxmlformats.org/officeDocument/2006/relationships/chart" Target="../charts/chart11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10.xml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2.jpeg"/><Relationship Id="rId17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jpeg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5.xml"/><Relationship Id="rId11" Type="http://schemas.openxmlformats.org/officeDocument/2006/relationships/image" Target="../media/image30.jpeg"/><Relationship Id="rId5" Type="http://schemas.openxmlformats.org/officeDocument/2006/relationships/chart" Target="../charts/chart14.xml"/><Relationship Id="rId1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chart" Target="../charts/chart1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Иннокентьевского сельского поселения на 2019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2020-2021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887741"/>
            <a:ext cx="59055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 в Вестнике сельского поселения и на официальном сайте администрации.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1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5762,107 тыс.руб.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5762,107 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2019 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0,000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220632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5824,404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5824,404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2020 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297036" y="4965186"/>
              <a:ext cx="1131513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0,000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797604" cy="2667942"/>
            <a:chOff x="183600" y="2626519"/>
            <a:chExt cx="3427188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5900,132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06000" y="4191299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5900,132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2021 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0,000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Иннокентьевское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1258887" y="2825629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165186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468249"/>
                </a:moveTo>
                <a:lnTo>
                  <a:pt x="215900" y="468249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468249"/>
                </a:lnTo>
                <a:lnTo>
                  <a:pt x="863600" y="468249"/>
                </a:lnTo>
                <a:lnTo>
                  <a:pt x="431800" y="900049"/>
                </a:lnTo>
                <a:lnTo>
                  <a:pt x="0" y="468249"/>
                </a:lnTo>
                <a:close/>
              </a:path>
            </a:pathLst>
          </a:custGeom>
          <a:solidFill>
            <a:srgbClr val="C7E6A4"/>
          </a:solidFill>
          <a:ln w="25400">
            <a:solidFill>
              <a:srgbClr val="43D12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7038000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6555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624477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0000" y="1088740"/>
            <a:ext cx="2289326" cy="1710190"/>
          </a:xfrm>
          <a:prstGeom prst="roundRect">
            <a:avLst/>
          </a:prstGeom>
          <a:gradFill rotWithShape="0">
            <a:gsLst>
              <a:gs pos="0">
                <a:srgbClr val="43D126"/>
              </a:gs>
              <a:gs pos="0">
                <a:schemeClr val="accent5">
                  <a:hueOff val="-4966938"/>
                  <a:satOff val="19906"/>
                  <a:lumOff val="4314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-4966938"/>
                  <a:satOff val="19906"/>
                  <a:lumOff val="4314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-4966938"/>
                  <a:satOff val="19906"/>
                  <a:lumOff val="4314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82190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4011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631664"/>
            <a:ext cx="2808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 smtClean="0">
                <a:latin typeface="Arial"/>
                <a:cs typeface="Arial"/>
              </a:rPr>
              <a:t>Поступления от уплаты налогов, установленных Налоговым кодексом 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налогообложения;</a:t>
            </a:r>
            <a:endParaRPr lang="ru-RU" sz="1200" dirty="0" smtClean="0">
              <a:latin typeface="Arial"/>
              <a:cs typeface="Arial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единый </a:t>
            </a:r>
            <a:r>
              <a:rPr lang="ru-RU" sz="1200" dirty="0">
                <a:latin typeface="Arial"/>
                <a:cs typeface="Arial"/>
              </a:rPr>
              <a:t>сельскохозяйственный налог</a:t>
            </a:r>
            <a:r>
              <a:rPr lang="ru-RU" sz="1200" dirty="0" smtClean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транспортный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государственная пошлина.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3149970" y="3631664"/>
            <a:ext cx="2808000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 smtClean="0">
                <a:latin typeface="Arial"/>
                <a:cs typeface="Arial"/>
              </a:rPr>
              <a:t>РФ</a:t>
            </a:r>
            <a:r>
              <a:rPr lang="ru-RU" sz="1200" b="1" i="1" dirty="0" smtClean="0">
                <a:latin typeface="Arial"/>
                <a:cs typeface="Arial"/>
              </a:rPr>
              <a:t>:</a:t>
            </a:r>
          </a:p>
          <a:p>
            <a:pPr marL="184150" indent="-171450">
              <a:lnSpc>
                <a:spcPct val="100000"/>
              </a:lnSpc>
              <a:buFont typeface="Arial"/>
              <a:buChar char="-"/>
            </a:pPr>
            <a:r>
              <a:rPr lang="ru-RU" sz="1200" dirty="0" smtClean="0">
                <a:latin typeface="Arial"/>
                <a:cs typeface="Arial"/>
              </a:rPr>
              <a:t>аренда имущества.</a:t>
            </a:r>
            <a:endParaRPr lang="ru-RU" sz="1200" dirty="0">
              <a:latin typeface="Arial"/>
              <a:cs typeface="Arial"/>
            </a:endParaRPr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029970" y="3631664"/>
            <a:ext cx="28080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/>
              <a:t>Субвенции или субсидии </a:t>
            </a:r>
            <a:r>
              <a:rPr lang="ru-RU" altLang="ru-RU" sz="1200" dirty="0"/>
              <a:t>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193469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54132"/>
              </p:ext>
            </p:extLst>
          </p:nvPr>
        </p:nvGraphicFramePr>
        <p:xfrm>
          <a:off x="109801" y="2227806"/>
          <a:ext cx="8872689" cy="325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2246,363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2318,924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2394,292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2069,303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2141,864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2217,232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229,360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236,241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239,784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340,543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352,803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366,209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5,400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5,594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5,807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1026,000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1062,936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1103,328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32,116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33,336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429,940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446,278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6,734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6,990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177,060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177,060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177,060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177,060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177,060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177,060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3767094718"/>
              </p:ext>
            </p:extLst>
          </p:nvPr>
        </p:nvGraphicFramePr>
        <p:xfrm>
          <a:off x="216000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2912899091"/>
              </p:ext>
            </p:extLst>
          </p:nvPr>
        </p:nvGraphicFramePr>
        <p:xfrm>
          <a:off x="4709586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4045817995"/>
              </p:ext>
            </p:extLst>
          </p:nvPr>
        </p:nvGraphicFramePr>
        <p:xfrm>
          <a:off x="2331235" y="406299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33166"/>
              </p:ext>
            </p:extLst>
          </p:nvPr>
        </p:nvGraphicFramePr>
        <p:xfrm>
          <a:off x="6675630" y="4104075"/>
          <a:ext cx="2264426" cy="268147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538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налогообложения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ЕСХН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1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Рисунок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38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83010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23515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59519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9042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617430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644433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7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19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8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2204555770"/>
              </p:ext>
            </p:extLst>
          </p:nvPr>
        </p:nvGraphicFramePr>
        <p:xfrm>
          <a:off x="216000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3560599886"/>
              </p:ext>
            </p:extLst>
          </p:nvPr>
        </p:nvGraphicFramePr>
        <p:xfrm>
          <a:off x="4655645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1031085284"/>
              </p:ext>
            </p:extLst>
          </p:nvPr>
        </p:nvGraphicFramePr>
        <p:xfrm>
          <a:off x="2331235" y="406299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96599"/>
              </p:ext>
            </p:extLst>
          </p:nvPr>
        </p:nvGraphicFramePr>
        <p:xfrm>
          <a:off x="6687234" y="4104075"/>
          <a:ext cx="2252821" cy="2804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3933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1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333711" y="423536"/>
              <a:ext cx="847860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неналоговых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19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6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43326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29723"/>
              </p:ext>
            </p:extLst>
          </p:nvPr>
        </p:nvGraphicFramePr>
        <p:xfrm>
          <a:off x="108432" y="1725654"/>
          <a:ext cx="8919065" cy="4178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394562"/>
                <a:gridCol w="675075"/>
                <a:gridCol w="742584"/>
                <a:gridCol w="652573"/>
              </a:tblGrid>
              <a:tr h="570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3515,744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3505,480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3505,840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264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9,250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9,630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9,990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3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9,250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9,630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9,990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504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из средств районного фонда финансовой поддержки поселений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82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10,644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504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10,644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72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31030" marR="31030" marT="0" marB="0" anchor="ctr"/>
                </a:tc>
              </a:tr>
              <a:tr h="33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3495,850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3495,850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3495,850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577698"/>
            <a:chOff x="26495" y="0"/>
            <a:chExt cx="9082068" cy="157769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90926" y="423536"/>
              <a:ext cx="7964168" cy="11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19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415643481"/>
              </p:ext>
            </p:extLst>
          </p:nvPr>
        </p:nvGraphicFramePr>
        <p:xfrm>
          <a:off x="319868" y="147439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1872466423"/>
              </p:ext>
            </p:extLst>
          </p:nvPr>
        </p:nvGraphicFramePr>
        <p:xfrm>
          <a:off x="4785420" y="1419466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456430606"/>
              </p:ext>
            </p:extLst>
          </p:nvPr>
        </p:nvGraphicFramePr>
        <p:xfrm>
          <a:off x="1826695" y="4264567"/>
          <a:ext cx="4230469" cy="240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59449"/>
              </p:ext>
            </p:extLst>
          </p:nvPr>
        </p:nvGraphicFramePr>
        <p:xfrm>
          <a:off x="6597225" y="4104075"/>
          <a:ext cx="2418665" cy="227863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Трансферты, передаваемые бюджетам поселений из бюджета муниципального района на осуществление части полномочий по решению вопросов местного значения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15503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4250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73414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90488" y="457200"/>
              <a:ext cx="8928100" cy="723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Бюджет </a:t>
              </a:r>
              <a:r>
                <a:rPr lang="ru-RU" sz="2300" b="1" i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Иннокентьевского</a:t>
              </a: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2019 г. и плановый период 2020-2021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0850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Ознакомление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Иннокентьевского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24.12.2018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7-17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бюджете Иннокентьевского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годов».</a:t>
            </a:r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eaLnBrk="1" hangingPunct="1">
              <a:defRPr/>
            </a:pPr>
            <a:endParaRPr lang="ru-RU" altLang="ru-RU" sz="1000" b="1" dirty="0">
              <a:solidFill>
                <a:prstClr val="black"/>
              </a:solidFill>
              <a:latin typeface="Arial" charset="0"/>
            </a:endParaRPr>
          </a:p>
          <a:p>
            <a:pPr marL="534988" eaLnBrk="1" hangingPunct="1">
              <a:defRPr/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</a:rPr>
              <a:t>Структура </a:t>
            </a:r>
            <a:r>
              <a:rPr lang="ru-RU" altLang="ru-RU" b="1" dirty="0" smtClean="0">
                <a:solidFill>
                  <a:prstClr val="black"/>
                </a:solidFill>
                <a:latin typeface="Arial" charset="0"/>
              </a:rPr>
              <a:t>отчета:</a:t>
            </a:r>
            <a:endParaRPr lang="ru-RU" altLang="ru-RU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Вводная часть 	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3-11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12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Доходы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13-19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Расходы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20-26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Заключительная часть 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27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altLang="ru-RU" sz="16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19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549159" y="6455602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1005363628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1136934079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955891714"/>
              </p:ext>
            </p:extLst>
          </p:nvPr>
        </p:nvGraphicFramePr>
        <p:xfrm>
          <a:off x="2231740" y="408441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43401"/>
              </p:ext>
            </p:extLst>
          </p:nvPr>
        </p:nvGraphicFramePr>
        <p:xfrm>
          <a:off x="6597225" y="4869160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" name="Рисунок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500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Image" r:id="rId8" imgW="0" imgH="0" progId="">
                  <p:embed/>
                </p:oleObj>
              </mc:Choice>
              <mc:Fallback>
                <p:oleObj name="Image" r:id="rId8" imgW="0" imgH="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Image" r:id="rId10" imgW="0" imgH="0" progId="">
                  <p:embed/>
                </p:oleObj>
              </mc:Choice>
              <mc:Fallback>
                <p:oleObj name="Image" r:id="rId10" imgW="0" imgH="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Рисунок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19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Иннокентьевское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62301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6000" y="1806878"/>
            <a:ext cx="8893783" cy="1937157"/>
            <a:chOff x="71500" y="1021832"/>
            <a:chExt cx="8893783" cy="1937157"/>
          </a:xfrm>
        </p:grpSpPr>
        <p:sp>
          <p:nvSpPr>
            <p:cNvPr id="40975" name="Line 27"/>
            <p:cNvSpPr>
              <a:spLocks noChangeShapeType="1"/>
            </p:cNvSpPr>
            <p:nvPr/>
          </p:nvSpPr>
          <p:spPr bwMode="auto">
            <a:xfrm>
              <a:off x="2411475" y="1988022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71500" y="1021832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72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85" y="1446398"/>
              <a:ext cx="495238" cy="546032"/>
            </a:xfrm>
            <a:prstGeom prst="rect">
              <a:avLst/>
            </a:prstGeom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1187500" y="1021832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755" y="1520474"/>
              <a:ext cx="838095" cy="431746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170000" y="2171989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419500" y="1030612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3402000" y="2170779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80" y="1375179"/>
              <a:ext cx="965079" cy="761905"/>
            </a:xfrm>
            <a:prstGeom prst="rect">
              <a:avLst/>
            </a:prstGeom>
          </p:spPr>
        </p:pic>
        <p:sp>
          <p:nvSpPr>
            <p:cNvPr id="57" name="Скругленный прямоугольник 56"/>
            <p:cNvSpPr/>
            <p:nvPr/>
          </p:nvSpPr>
          <p:spPr>
            <a:xfrm>
              <a:off x="4535500" y="102183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4518000" y="2062779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52" y="1373228"/>
              <a:ext cx="874753" cy="690595"/>
            </a:xfrm>
            <a:prstGeom prst="rect">
              <a:avLst/>
            </a:prstGeom>
          </p:spPr>
        </p:pic>
        <p:sp>
          <p:nvSpPr>
            <p:cNvPr id="63" name="Скругленный прямоугольник 62"/>
            <p:cNvSpPr/>
            <p:nvPr/>
          </p:nvSpPr>
          <p:spPr>
            <a:xfrm>
              <a:off x="5651500" y="1021832"/>
              <a:ext cx="1080000" cy="1928377"/>
            </a:xfrm>
            <a:prstGeom prst="roundRect">
              <a:avLst/>
            </a:prstGeom>
            <a:solidFill>
              <a:srgbClr val="C0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5652000" y="2062779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Культура,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кинемато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-графия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00" y="1376408"/>
              <a:ext cx="820799" cy="648000"/>
            </a:xfrm>
            <a:prstGeom prst="rect">
              <a:avLst/>
            </a:prstGeom>
          </p:spPr>
        </p:pic>
        <p:sp>
          <p:nvSpPr>
            <p:cNvPr id="69" name="Скругленный прямоугольник 68"/>
            <p:cNvSpPr/>
            <p:nvPr/>
          </p:nvSpPr>
          <p:spPr>
            <a:xfrm>
              <a:off x="6767500" y="1021832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6769284" y="2170779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289" y="1396596"/>
              <a:ext cx="965079" cy="761905"/>
            </a:xfrm>
            <a:prstGeom prst="rect">
              <a:avLst/>
            </a:prstGeom>
          </p:spPr>
        </p:pic>
        <p:sp>
          <p:nvSpPr>
            <p:cNvPr id="75" name="Скругленный прямоугольник 74"/>
            <p:cNvSpPr/>
            <p:nvPr/>
          </p:nvSpPr>
          <p:spPr>
            <a:xfrm>
              <a:off x="7883500" y="1021832"/>
              <a:ext cx="1080000" cy="1928377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7885283" y="2062779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31" y="1306359"/>
              <a:ext cx="965079" cy="761905"/>
            </a:xfrm>
            <a:prstGeom prst="rect">
              <a:avLst/>
            </a:prstGeom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2303500" y="1021832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Прямоугольник 82"/>
            <p:cNvSpPr/>
            <p:nvPr/>
          </p:nvSpPr>
          <p:spPr>
            <a:xfrm>
              <a:off x="2286000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781" y="1188335"/>
              <a:ext cx="965079" cy="76190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коммунальное хозяйство;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благоустройство;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66320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18086"/>
              </p:ext>
            </p:extLst>
          </p:nvPr>
        </p:nvGraphicFramePr>
        <p:xfrm>
          <a:off x="71500" y="1944000"/>
          <a:ext cx="8919065" cy="4258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7643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Иннокентьевского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сельского поселения Николаевского муниципального района Хабаровского края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24.12.2018 № 7-17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59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5762,107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5824,404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5900,132</a:t>
                      </a:r>
                    </a:p>
                  </a:txBody>
                  <a:tcPr marL="91076" marR="91076" anchor="ctr" horzOverflow="overflow"/>
                </a:tc>
              </a:tr>
              <a:tr h="26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296,000</a:t>
                      </a:r>
                    </a:p>
                  </a:txBody>
                  <a:tcPr marL="91076" marR="91076" anchor="ctr" horzOverflow="overflow"/>
                </a:tc>
              </a:tr>
              <a:tr h="26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4903,920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4818,601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4730,923</a:t>
                      </a:r>
                    </a:p>
                  </a:txBody>
                  <a:tcPr marL="91076" marR="91076" anchor="ctr" horzOverflow="overflow"/>
                </a:tc>
              </a:tr>
              <a:tr h="2930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492,780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492,780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492,780</a:t>
                      </a:r>
                    </a:p>
                  </a:txBody>
                  <a:tcPr marL="91076" marR="91076" anchor="ctr" horzOverflow="overflow"/>
                </a:tc>
              </a:tr>
              <a:tr h="26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3384,496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3299,177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3246,184</a:t>
                      </a:r>
                    </a:p>
                  </a:txBody>
                  <a:tcPr marL="91076" marR="91076" anchor="ctr" horzOverflow="overflow"/>
                </a:tc>
              </a:tr>
              <a:tr h="4320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34,685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34,685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265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91076" marR="91076" anchor="ctr" horzOverflow="overflow"/>
                </a:tc>
              </a:tr>
              <a:tr h="26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990,959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990,959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990,959</a:t>
                      </a:r>
                    </a:p>
                  </a:txBody>
                  <a:tcPr marL="91076" marR="91076" anchor="ctr" horzOverflow="overflow"/>
                </a:tc>
              </a:tr>
              <a:tr h="3395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122,644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112,000</a:t>
                      </a:r>
                    </a:p>
                  </a:txBody>
                  <a:tcPr marL="91076" marR="91076" anchor="ctr" horzOverflow="overflow"/>
                </a:tc>
              </a:tr>
              <a:tr h="26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10,644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302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112,000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2043519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84848"/>
              </p:ext>
            </p:extLst>
          </p:nvPr>
        </p:nvGraphicFramePr>
        <p:xfrm>
          <a:off x="71500" y="2324868"/>
          <a:ext cx="8919065" cy="3354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95479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Иннокентьевского сельского поселения Николаевского муниципального района Хабаровского края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24.12.2018 № 7-17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21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32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340,543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352,803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366,209</a:t>
                      </a:r>
                    </a:p>
                  </a:txBody>
                  <a:tcPr marL="91076" marR="91076" anchor="ctr" horzOverflow="overflow"/>
                </a:tc>
              </a:tr>
              <a:tr h="332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340,543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352,803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366,209</a:t>
                      </a:r>
                    </a:p>
                  </a:txBody>
                  <a:tcPr marL="91076" marR="91076" anchor="ctr" horzOverflow="overflow"/>
                </a:tc>
              </a:tr>
              <a:tr h="332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</a:p>
                  </a:txBody>
                  <a:tcPr marL="91076" marR="91076" anchor="ctr" horzOverflow="overflow"/>
                </a:tc>
              </a:tr>
              <a:tr h="3608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</a:p>
                  </a:txBody>
                  <a:tcPr marL="91076" marR="91076" anchor="ctr" horzOverflow="overflow"/>
                </a:tc>
              </a:tr>
              <a:tr h="3321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91076" marR="91076" anchor="ctr" horzOverflow="overflow"/>
                </a:tc>
              </a:tr>
              <a:tr h="378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2847298014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3394115110"/>
              </p:ext>
            </p:extLst>
          </p:nvPr>
        </p:nvGraphicFramePr>
        <p:xfrm>
          <a:off x="4797025" y="161463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2445789481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49419"/>
              </p:ext>
            </p:extLst>
          </p:nvPr>
        </p:nvGraphicFramePr>
        <p:xfrm>
          <a:off x="6675629" y="4644135"/>
          <a:ext cx="2432933" cy="15598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Рисунок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73414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09418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3640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1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634000"/>
            <a:ext cx="189310" cy="219600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48948"/>
              </p:ext>
            </p:extLst>
          </p:nvPr>
        </p:nvGraphicFramePr>
        <p:xfrm>
          <a:off x="161510" y="4644135"/>
          <a:ext cx="2430270" cy="17175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" name="Рисунок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5087551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49923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9042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86142"/>
              </p:ext>
            </p:extLst>
          </p:nvPr>
        </p:nvGraphicFramePr>
        <p:xfrm>
          <a:off x="251523" y="1673806"/>
          <a:ext cx="8595953" cy="1570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21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Благоустройство: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 содержание мест  захоронения(Муниципальная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программа «Благоустройство нас. Пунктов в Иннокентьевском </a:t>
                      </a:r>
                      <a:r>
                        <a:rPr lang="ru-RU" sz="11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2017-2022 годы»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"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прочее благоустройство территории 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программа «Благоустройство нас. Пунктов в Иннокентьевском </a:t>
                      </a:r>
                      <a:r>
                        <a:rPr lang="ru-RU" sz="11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2017-2022 годы»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5" b="5328"/>
          <a:stretch/>
        </p:blipFill>
        <p:spPr>
          <a:xfrm>
            <a:off x="4830406" y="3999477"/>
            <a:ext cx="3915648" cy="253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3" y="4104075"/>
            <a:ext cx="3910337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34432"/>
              </p:ext>
            </p:extLst>
          </p:nvPr>
        </p:nvGraphicFramePr>
        <p:xfrm>
          <a:off x="251523" y="1651271"/>
          <a:ext cx="8595953" cy="1629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686326"/>
                <a:gridCol w="821342"/>
                <a:gridCol w="753834"/>
              </a:tblGrid>
              <a:tr h="24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340,543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352,803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366,209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содержанию и ремонту дорожной сети в границах поселения (в рамках муниципальной программы «Комплексное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развитие систем транспортной инфраструктуры Иннокентьевского сельского поселения Николаевского муниципального района Хабаровского края на 2017-2027 годы»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64,543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92,803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106,209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по организации дорожного освещения вдоль автомобильных дорог 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276,000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9"/>
          <a:stretch/>
        </p:blipFill>
        <p:spPr>
          <a:xfrm>
            <a:off x="3164615" y="3338990"/>
            <a:ext cx="2791559" cy="314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 r="1116" b="5971"/>
          <a:stretch/>
        </p:blipFill>
        <p:spPr>
          <a:xfrm>
            <a:off x="251519" y="3264188"/>
            <a:ext cx="2784907" cy="309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>
          <a:xfrm>
            <a:off x="6076220" y="3338990"/>
            <a:ext cx="2793060" cy="302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355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Бюджетного послания Президента Российской Федерации от 01 декабря 2016 года 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Решения </a:t>
            </a:r>
            <a:r>
              <a:rPr lang="ru-RU" sz="1900" dirty="0">
                <a:solidFill>
                  <a:srgbClr val="000000"/>
                </a:solidFill>
              </a:rPr>
              <a:t>Совета депутатов </a:t>
            </a:r>
            <a:r>
              <a:rPr lang="ru-RU" sz="1900" dirty="0" smtClean="0">
                <a:solidFill>
                  <a:srgbClr val="000000"/>
                </a:solidFill>
              </a:rPr>
              <a:t>Иннокентьевского сельского </a:t>
            </a:r>
            <a:r>
              <a:rPr lang="ru-RU" sz="1900" dirty="0">
                <a:solidFill>
                  <a:srgbClr val="000000"/>
                </a:solidFill>
              </a:rPr>
              <a:t>поселения Николаевского района от </a:t>
            </a:r>
            <a:r>
              <a:rPr lang="ru-RU" sz="1900" dirty="0" smtClean="0">
                <a:solidFill>
                  <a:srgbClr val="000000"/>
                </a:solidFill>
              </a:rPr>
              <a:t>24.12.2018</a:t>
            </a:r>
            <a:r>
              <a:rPr lang="ru-RU" sz="1900" dirty="0" smtClean="0"/>
              <a:t> </a:t>
            </a:r>
            <a:r>
              <a:rPr lang="ru-RU" sz="1900" dirty="0"/>
              <a:t>№ </a:t>
            </a:r>
            <a:r>
              <a:rPr lang="ru-RU" sz="1900" dirty="0" smtClean="0"/>
              <a:t>7-17 </a:t>
            </a:r>
            <a:r>
              <a:rPr lang="ru-RU" sz="1900" dirty="0"/>
              <a:t>«О бюджете </a:t>
            </a:r>
            <a:r>
              <a:rPr lang="ru-RU" sz="1900" dirty="0" smtClean="0"/>
              <a:t>Иннокентьевского </a:t>
            </a:r>
            <a:r>
              <a:rPr lang="ru-RU" sz="1900" dirty="0"/>
              <a:t>сельского поселения на </a:t>
            </a:r>
            <a:r>
              <a:rPr lang="ru-RU" sz="1900" dirty="0" smtClean="0"/>
              <a:t>2019 </a:t>
            </a:r>
            <a:r>
              <a:rPr lang="ru-RU" sz="1900" dirty="0"/>
              <a:t>год и плановый период </a:t>
            </a:r>
            <a:r>
              <a:rPr lang="ru-RU" sz="1900" dirty="0" smtClean="0"/>
              <a:t>2020 </a:t>
            </a:r>
            <a:r>
              <a:rPr lang="ru-RU" sz="1900" dirty="0"/>
              <a:t>и </a:t>
            </a:r>
            <a:r>
              <a:rPr lang="ru-RU" sz="1900" dirty="0" smtClean="0"/>
              <a:t>2021 </a:t>
            </a:r>
            <a:r>
              <a:rPr lang="ru-RU" sz="1900" dirty="0"/>
              <a:t>годов</a:t>
            </a:r>
            <a:r>
              <a:rPr lang="ru-RU" sz="1900" dirty="0" smtClean="0"/>
              <a:t>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сотрудничество.</a:t>
            </a:r>
          </a:p>
          <a:p>
            <a:pPr algn="just">
              <a:defRPr/>
            </a:pPr>
            <a:endParaRPr lang="ru-RU" sz="1900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С.Н.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Гофмайстер</a:t>
            </a:r>
            <a:endParaRPr lang="ru-RU" sz="1900" b="1" i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Иннокентьевского</a:t>
            </a:r>
            <a:r>
              <a:rPr lang="ru-RU" sz="1900" b="1" i="1" dirty="0" smtClean="0">
                <a:solidFill>
                  <a:prstClr val="black"/>
                </a:solidFill>
              </a:rPr>
              <a:t>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430789" y="1583795"/>
            <a:ext cx="1825211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/>
              <a:t>Территория 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3,19 км</a:t>
            </a:r>
            <a:r>
              <a:rPr lang="ru-RU" altLang="ru-RU" sz="1500" b="1" i="1" baseline="30000" dirty="0" smtClean="0">
                <a:solidFill>
                  <a:srgbClr val="FF0066"/>
                </a:solidFill>
              </a:rPr>
              <a:t>2</a:t>
            </a:r>
            <a:endParaRPr lang="ru-RU" altLang="ru-RU" sz="1500" b="1" i="1" baseline="30000" dirty="0">
              <a:solidFill>
                <a:srgbClr val="FF0066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83795"/>
            <a:ext cx="2844808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(на 01.01.2018 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459человек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0400" y="2528900"/>
            <a:ext cx="3311525" cy="7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2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Иннокентьевка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Сахаровка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612624" y="334800"/>
              <a:ext cx="5909696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Иннокентьевское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" y="3369600"/>
            <a:ext cx="7146794" cy="30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</a:t>
              </a: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Иннокентьевского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58506"/>
              </p:ext>
            </p:extLst>
          </p:nvPr>
        </p:nvGraphicFramePr>
        <p:xfrm>
          <a:off x="350838" y="3969060"/>
          <a:ext cx="8429626" cy="2562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err="1" smtClean="0">
                          <a:latin typeface="+mn-lt"/>
                          <a:cs typeface="Arial"/>
                        </a:rPr>
                        <a:t>Гофмайстер</a:t>
                      </a:r>
                      <a:r>
                        <a:rPr lang="ru-RU" sz="1800" b="1" i="1" baseline="0" dirty="0" smtClean="0">
                          <a:latin typeface="+mn-lt"/>
                          <a:cs typeface="Arial"/>
                        </a:rPr>
                        <a:t> Светлана Николаевна</a:t>
                      </a:r>
                      <a:endParaRPr lang="ru-RU"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682440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Иннокентьевка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Набережная, д. 15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8(42135)37-2-15</a:t>
                      </a:r>
                      <a:endParaRPr lang="ru-RU"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innok@nikoladm.ru 	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dirty="0" err="1" smtClean="0">
                          <a:latin typeface="+mn-lt"/>
                          <a:cs typeface="Arial"/>
                        </a:rPr>
                        <a:t>Пн-Чт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:</a:t>
                      </a:r>
                      <a:r>
                        <a:rPr lang="ru-RU" sz="1800" b="1" i="1" spc="-5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17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:15</a:t>
                      </a:r>
                      <a:endParaRPr lang="ru-RU" sz="1800" b="1" i="1" u="sng" baseline="30000" dirty="0" smtClean="0">
                        <a:latin typeface="+mn-lt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u="none" baseline="0" dirty="0" err="1" smtClean="0">
                          <a:latin typeface="+mn-lt"/>
                          <a:cs typeface="Arial"/>
                        </a:rPr>
                        <a:t>Пт</a:t>
                      </a:r>
                      <a:r>
                        <a:rPr lang="ru-RU" sz="1800" b="1" i="1" u="none" baseline="0" dirty="0" smtClean="0">
                          <a:latin typeface="+mn-lt"/>
                          <a:cs typeface="Arial"/>
                        </a:rPr>
                        <a:t>: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15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:00</a:t>
                      </a:r>
                      <a:endParaRPr sz="1800" i="1" u="none" baseline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bject 20"/>
          <p:cNvSpPr txBox="1">
            <a:spLocks noChangeArrowheads="1"/>
          </p:cNvSpPr>
          <p:nvPr/>
        </p:nvSpPr>
        <p:spPr bwMode="auto">
          <a:xfrm>
            <a:off x="4121949" y="158994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448780"/>
            <a:ext cx="36915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r>
              <a:rPr lang="ru-RU" sz="1500" dirty="0" smtClean="0"/>
              <a:t>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endParaRPr lang="ru-RU" sz="1000" dirty="0" smtClean="0"/>
          </a:p>
          <a:p>
            <a:pPr algn="r"/>
            <a:r>
              <a:rPr lang="ru-RU" sz="1500" b="1" i="1" dirty="0" smtClean="0"/>
              <a:t>Глава </a:t>
            </a:r>
            <a:r>
              <a:rPr lang="ru-RU" sz="1500" b="1" i="1" dirty="0" err="1" smtClean="0"/>
              <a:t>Иннокентьевского</a:t>
            </a:r>
            <a:r>
              <a:rPr lang="ru-RU" sz="1500" b="1" i="1" dirty="0" smtClean="0"/>
              <a:t> сельского поселения</a:t>
            </a:r>
          </a:p>
          <a:p>
            <a:pPr algn="r"/>
            <a:r>
              <a:rPr lang="ru-RU" sz="1500" b="1" i="1" dirty="0" smtClean="0"/>
              <a:t>С.Н. </a:t>
            </a:r>
            <a:r>
              <a:rPr lang="ru-RU" sz="1500" b="1" i="1" dirty="0" err="1" smtClean="0"/>
              <a:t>Гофмайстер</a:t>
            </a:r>
            <a:endParaRPr lang="ru-RU" sz="1500" b="1" i="1" dirty="0" smtClean="0"/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err="1" smtClean="0">
                <a:latin typeface="Arial"/>
                <a:cs typeface="Arial"/>
              </a:rPr>
              <a:t>Иннокентьевского</a:t>
            </a:r>
            <a:r>
              <a:rPr lang="ru-RU" sz="2000" b="1" i="1" dirty="0" smtClean="0">
                <a:latin typeface="Arial"/>
                <a:cs typeface="Arial"/>
              </a:rPr>
              <a:t>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715" y="1711858"/>
            <a:ext cx="6976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с Бюджетным посланием Президента РФ на 2019 год и плановый период 2020-2021 годы,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виде аналитического 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" y="1938836"/>
            <a:ext cx="1872000" cy="24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Иннокентьевское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Иннокентьевского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841926"/>
              <a:ext cx="3375374" cy="14773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err="1" smtClean="0"/>
                <a:t>Иннокентьевского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Гофмайстер</a:t>
              </a:r>
              <a:endParaRPr lang="ru-RU" sz="1500" b="1" i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Светлана Николаевна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Иннокентьевского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 </a:t>
              </a:r>
              <a:r>
                <a:rPr lang="ru-RU" sz="1500" b="1" i="1" dirty="0" err="1" smtClean="0">
                  <a:solidFill>
                    <a:schemeClr val="bg1"/>
                  </a:solidFill>
                </a:rPr>
                <a:t>Иннокентьевского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smtClean="0"/>
              <a:t>софинансирование </a:t>
            </a:r>
            <a:r>
              <a:rPr lang="ru-RU" sz="1300" dirty="0"/>
              <a:t>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88740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Иннокентьевское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92595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58770"/>
            <a:ext cx="229525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выравнивание  бюджетной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районного Фонда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нансовой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поддержки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посе-лений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2669</Words>
  <Application>Microsoft Office PowerPoint</Application>
  <PresentationFormat>Экран (4:3)</PresentationFormat>
  <Paragraphs>803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544</cp:revision>
  <cp:lastPrinted>2018-03-19T02:30:59Z</cp:lastPrinted>
  <dcterms:created xsi:type="dcterms:W3CDTF">2011-08-02T04:08:30Z</dcterms:created>
  <dcterms:modified xsi:type="dcterms:W3CDTF">2019-03-26T07:04:35Z</dcterms:modified>
</cp:coreProperties>
</file>